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28"/>
  </p:notesMasterIdLst>
  <p:handoutMasterIdLst>
    <p:handoutMasterId r:id="rId29"/>
  </p:handoutMasterIdLst>
  <p:sldIdLst>
    <p:sldId id="275" r:id="rId2"/>
    <p:sldId id="257" r:id="rId3"/>
    <p:sldId id="267" r:id="rId4"/>
    <p:sldId id="276" r:id="rId5"/>
    <p:sldId id="265" r:id="rId6"/>
    <p:sldId id="281" r:id="rId7"/>
    <p:sldId id="277" r:id="rId8"/>
    <p:sldId id="283" r:id="rId9"/>
    <p:sldId id="282" r:id="rId10"/>
    <p:sldId id="278" r:id="rId11"/>
    <p:sldId id="284" r:id="rId12"/>
    <p:sldId id="279" r:id="rId13"/>
    <p:sldId id="285" r:id="rId14"/>
    <p:sldId id="286" r:id="rId15"/>
    <p:sldId id="287" r:id="rId16"/>
    <p:sldId id="288" r:id="rId17"/>
    <p:sldId id="290" r:id="rId18"/>
    <p:sldId id="289" r:id="rId19"/>
    <p:sldId id="291" r:id="rId20"/>
    <p:sldId id="293" r:id="rId21"/>
    <p:sldId id="292" r:id="rId22"/>
    <p:sldId id="294" r:id="rId23"/>
    <p:sldId id="295" r:id="rId24"/>
    <p:sldId id="280" r:id="rId25"/>
    <p:sldId id="296" r:id="rId26"/>
    <p:sldId id="26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40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7/8/2024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7/8/2024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135340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id="{689FBFE6-E7AD-40DE-88B8-794C73F9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C2ED7A5-CBB5-4B5C-BD2A-3596087A71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E21F2271-B488-4DC9-A50E-592D82F22C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06E966D-F219-41DE-82BF-3F3121B7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F61A491-C108-489A-B2EA-9FC27DAD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7/8/2024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5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4231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7/8/2024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018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482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  <p:sldLayoutId id="2147483683" r:id="rId4"/>
    <p:sldLayoutId id="2147483676" r:id="rId5"/>
    <p:sldLayoutId id="2147483679" r:id="rId6"/>
    <p:sldLayoutId id="2147483680" r:id="rId7"/>
    <p:sldLayoutId id="2147483681" r:id="rId8"/>
    <p:sldLayoutId id="2147483682" r:id="rId9"/>
    <p:sldLayoutId id="21474836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35.247.160.15:8083/" TargetMode="External"/><Relationship Id="rId3" Type="http://schemas.openxmlformats.org/officeDocument/2006/relationships/hyperlink" Target="https://35.247.160.15:8443/" TargetMode="External"/><Relationship Id="rId7" Type="http://schemas.openxmlformats.org/officeDocument/2006/relationships/hyperlink" Target="https://35.247.160.15:9443/learning-service" TargetMode="External"/><Relationship Id="rId2" Type="http://schemas.openxmlformats.org/officeDocument/2006/relationships/hyperlink" Target="https://nanhngocanh.github.io/nihong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35.247.160.15:8082/" TargetMode="External"/><Relationship Id="rId5" Type="http://schemas.openxmlformats.org/officeDocument/2006/relationships/hyperlink" Target="https://35.247.160.15:9443/flashcard-service" TargetMode="External"/><Relationship Id="rId4" Type="http://schemas.openxmlformats.org/officeDocument/2006/relationships/hyperlink" Target="https://35.247.160.15:8081/" TargetMode="External"/><Relationship Id="rId9" Type="http://schemas.openxmlformats.org/officeDocument/2006/relationships/hyperlink" Target="https://35.247.160.15:9443/chat-room-matcher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208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 trình bày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Giới thiệu đề tài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Khảo sát và phân tích yêu cầu</a:t>
            </a:r>
          </a:p>
          <a:p>
            <a:pPr marL="514350" indent="-514350">
              <a:buAutoNum type="arabicPeriod"/>
            </a:pPr>
            <a:r>
              <a:rPr lang="vi-VN" dirty="0"/>
              <a:t>Công nghệ sử dụng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Thiết kế, xây dựng hệ thống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Công nghệ sử dụng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C1B37-04DB-2711-164F-94307C9F881E}"/>
              </a:ext>
            </a:extLst>
          </p:cNvPr>
          <p:cNvSpPr txBox="1">
            <a:spLocks/>
          </p:cNvSpPr>
          <p:nvPr/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vi-VN" sz="2400" dirty="0" err="1"/>
              <a:t>Microservices</a:t>
            </a:r>
            <a:r>
              <a:rPr lang="vi-VN" sz="2400" dirty="0"/>
              <a:t>: kiến trúc phần mềm</a:t>
            </a:r>
          </a:p>
          <a:p>
            <a:pPr marL="285750" indent="-285750"/>
            <a:r>
              <a:rPr lang="vi-VN" sz="2400" dirty="0" err="1"/>
              <a:t>Keycloak</a:t>
            </a:r>
            <a:r>
              <a:rPr lang="vi-VN" sz="2400" dirty="0"/>
              <a:t>: xác thực</a:t>
            </a:r>
          </a:p>
          <a:p>
            <a:pPr marL="285750" indent="-285750"/>
            <a:r>
              <a:rPr lang="vi-VN" sz="2400" dirty="0" err="1"/>
              <a:t>Angular</a:t>
            </a:r>
            <a:r>
              <a:rPr lang="vi-VN" sz="2400" dirty="0"/>
              <a:t>: phát triển </a:t>
            </a:r>
            <a:r>
              <a:rPr lang="vi-VN" sz="2400" dirty="0" err="1"/>
              <a:t>front-end</a:t>
            </a:r>
            <a:endParaRPr lang="vi-VN" sz="2400" dirty="0"/>
          </a:p>
          <a:p>
            <a:pPr marL="285750" indent="-285750"/>
            <a:r>
              <a:rPr lang="vi-VN" sz="2400" dirty="0" err="1"/>
              <a:t>Ant</a:t>
            </a:r>
            <a:r>
              <a:rPr lang="vi-VN" sz="2400" dirty="0"/>
              <a:t> </a:t>
            </a:r>
            <a:r>
              <a:rPr lang="vi-VN" sz="2400" dirty="0" err="1"/>
              <a:t>Design</a:t>
            </a:r>
            <a:r>
              <a:rPr lang="vi-VN" sz="2400" dirty="0"/>
              <a:t>: thư viện giao diện người dùng</a:t>
            </a:r>
          </a:p>
          <a:p>
            <a:pPr marL="285750" indent="-285750"/>
            <a:r>
              <a:rPr lang="vi-VN" sz="2400" dirty="0" err="1"/>
              <a:t>Spring</a:t>
            </a:r>
            <a:r>
              <a:rPr lang="vi-VN" sz="2400" dirty="0"/>
              <a:t> </a:t>
            </a:r>
            <a:r>
              <a:rPr lang="vi-VN" sz="2400" dirty="0" err="1"/>
              <a:t>Boot</a:t>
            </a:r>
            <a:r>
              <a:rPr lang="vi-VN" sz="2400" dirty="0"/>
              <a:t>: phát triển </a:t>
            </a:r>
            <a:r>
              <a:rPr lang="vi-VN" sz="2400" dirty="0" err="1"/>
              <a:t>back-end</a:t>
            </a:r>
            <a:endParaRPr lang="vi-VN" sz="2400" dirty="0"/>
          </a:p>
          <a:p>
            <a:pPr marL="285750" indent="-285750"/>
            <a:r>
              <a:rPr lang="vi-VN" sz="2400" dirty="0" err="1"/>
              <a:t>MariaDB</a:t>
            </a:r>
            <a:r>
              <a:rPr lang="vi-VN" sz="2400" dirty="0"/>
              <a:t>: hệ quản trị cơ sở dữ liệu</a:t>
            </a:r>
          </a:p>
          <a:p>
            <a:pPr marL="285750" indent="-285750"/>
            <a:r>
              <a:rPr lang="vi-VN" sz="2400" dirty="0" err="1"/>
              <a:t>PeerJS</a:t>
            </a:r>
            <a:r>
              <a:rPr lang="vi-VN" sz="2400" dirty="0"/>
              <a:t>: thư viện triển khai </a:t>
            </a:r>
            <a:r>
              <a:rPr lang="vi-VN" sz="2400" dirty="0" err="1"/>
              <a:t>WebRTC</a:t>
            </a:r>
            <a:endParaRPr lang="vi-VN" sz="2400" dirty="0"/>
          </a:p>
          <a:p>
            <a:pPr marL="285750" indent="-285750"/>
            <a:r>
              <a:rPr lang="vi-VN" sz="2400" dirty="0" err="1"/>
              <a:t>Rasa</a:t>
            </a:r>
            <a:r>
              <a:rPr lang="vi-VN" sz="2400" dirty="0"/>
              <a:t>: phát triển </a:t>
            </a:r>
            <a:r>
              <a:rPr lang="vi-VN" sz="2400" dirty="0" err="1"/>
              <a:t>chatbot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954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 trình bày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Giới thiệu đề tài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Khảo sát và phân tích yêu cầu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Công nghệ sử dụng</a:t>
            </a:r>
          </a:p>
          <a:p>
            <a:pPr marL="514350" indent="-514350">
              <a:buAutoNum type="arabicPeriod"/>
            </a:pPr>
            <a:r>
              <a:rPr lang="vi-VN" dirty="0"/>
              <a:t>Thiết kế, xây dựng hệ thống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4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Lựa chọn kiến trúc phần mềm</a:t>
            </a:r>
            <a:endParaRPr lang="en-US" dirty="0"/>
          </a:p>
        </p:txBody>
      </p:sp>
      <p:pic>
        <p:nvPicPr>
          <p:cNvPr id="6" name="Picture 5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75FEC042-122C-55DA-51C0-725CDE83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60" y="1061690"/>
            <a:ext cx="6157879" cy="498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7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Thiết kế cơ sở dữ liệu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CE1E6E5-C245-5857-294D-B023F7B30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50" y="916570"/>
            <a:ext cx="5055300" cy="535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2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đạt được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D8E8DBA-2C64-C123-0FB6-D36D76A3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1544"/>
            <a:ext cx="9144000" cy="50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03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đạt được</a:t>
            </a:r>
            <a:endParaRPr lang="en-US" dirty="0"/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46A4161D-4A64-4DDC-65B9-18120F931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7862"/>
            <a:ext cx="91440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40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đạt được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4C85B6-6DD0-FA3A-053C-E8E884A7D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957"/>
            <a:ext cx="9144000" cy="309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2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đạt được</a:t>
            </a:r>
            <a:endParaRPr lang="en-US" dirty="0"/>
          </a:p>
        </p:txBody>
      </p:sp>
      <p:pic>
        <p:nvPicPr>
          <p:cNvPr id="7" name="Picture 6" descr="A screenshot of a video chat&#10;&#10;Description automatically generated">
            <a:extLst>
              <a:ext uri="{FF2B5EF4-FFF2-40B4-BE49-F238E27FC236}">
                <a16:creationId xmlns:a16="http://schemas.microsoft.com/office/drawing/2014/main" id="{CD16D3FD-B160-63BE-FDB9-546EEC035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280"/>
            <a:ext cx="9144000" cy="40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đạt được</a:t>
            </a:r>
            <a:endParaRPr lang="en-US" dirty="0"/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16EB95BB-27C3-8DBB-54BB-9C2C7641B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7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413012" y="2421636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4800" dirty="0"/>
              <a:t>Xây dựng </a:t>
            </a:r>
            <a:r>
              <a:rPr lang="vi-VN" sz="4800" dirty="0" err="1"/>
              <a:t>website</a:t>
            </a:r>
            <a:endParaRPr lang="vi-VN" sz="4800" dirty="0"/>
          </a:p>
          <a:p>
            <a:r>
              <a:rPr lang="vi-VN" sz="4800" dirty="0"/>
              <a:t>học giao tiếp tiếng Nhật</a:t>
            </a:r>
            <a:endParaRPr lang="en-US" sz="4800" dirty="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4469494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2400" dirty="0">
                <a:solidFill>
                  <a:schemeClr val="tx1"/>
                </a:solidFill>
              </a:rPr>
              <a:t>Sinh viên thực hiện: Đinh Thị Ngọc Anh - 20194469</a:t>
            </a:r>
          </a:p>
          <a:p>
            <a:r>
              <a:rPr lang="vi-VN" sz="2400" dirty="0">
                <a:solidFill>
                  <a:schemeClr val="tx1"/>
                </a:solidFill>
              </a:rPr>
              <a:t>Giảng viên hướng dẫn: TS. Đỗ Bá Lâm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đạt được</a:t>
            </a:r>
            <a:endParaRPr lang="en-US" dirty="0"/>
          </a:p>
        </p:txBody>
      </p:sp>
      <p:pic>
        <p:nvPicPr>
          <p:cNvPr id="5" name="Picture 4" descr="A screenshot of a graph and diagram&#10;&#10;Description automatically generated">
            <a:extLst>
              <a:ext uri="{FF2B5EF4-FFF2-40B4-BE49-F238E27FC236}">
                <a16:creationId xmlns:a16="http://schemas.microsoft.com/office/drawing/2014/main" id="{6B267425-7080-6BD8-4C74-3B7D248F2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817"/>
            <a:ext cx="9144000" cy="446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2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đạt được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FA167F1-8C81-DBC7-2843-C51A98C61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175"/>
            <a:ext cx="9144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5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2A6310A-0EDB-4215-A177-6426BEFD4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33" y="836116"/>
            <a:ext cx="6646333" cy="55316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đạt 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936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Triển khai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F5419-9971-F032-B3E5-58C1814150A8}"/>
              </a:ext>
            </a:extLst>
          </p:cNvPr>
          <p:cNvSpPr txBox="1">
            <a:spLocks/>
          </p:cNvSpPr>
          <p:nvPr/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013" indent="-227013"/>
            <a:r>
              <a:rPr lang="vi-VN" sz="2400" dirty="0" err="1"/>
              <a:t>Front-end</a:t>
            </a:r>
            <a:r>
              <a:rPr lang="vi-VN" sz="2400" dirty="0"/>
              <a:t>: </a:t>
            </a:r>
            <a:r>
              <a:rPr lang="vi-VN" sz="2400" dirty="0">
                <a:hlinkClick r:id="rId2"/>
              </a:rPr>
              <a:t>https://nanhngocanh.github.io/nihongo/</a:t>
            </a:r>
            <a:endParaRPr lang="vi-VN" sz="2400" dirty="0"/>
          </a:p>
          <a:p>
            <a:r>
              <a:rPr lang="vi-VN" sz="2400" dirty="0" err="1"/>
              <a:t>Keycloak</a:t>
            </a:r>
            <a:r>
              <a:rPr lang="vi-VN" sz="2400" dirty="0"/>
              <a:t>: </a:t>
            </a:r>
            <a:r>
              <a:rPr lang="vi-VN" sz="2400" dirty="0">
                <a:hlinkClick r:id="rId3"/>
              </a:rPr>
              <a:t>https://35.247.160.15:8443/</a:t>
            </a:r>
            <a:endParaRPr lang="vi-VN" sz="2400" dirty="0"/>
          </a:p>
          <a:p>
            <a:r>
              <a:rPr lang="vi-VN" sz="2400" dirty="0" err="1"/>
              <a:t>FlashcardService</a:t>
            </a:r>
            <a:r>
              <a:rPr lang="vi-VN" sz="2400" dirty="0"/>
              <a:t>: </a:t>
            </a:r>
          </a:p>
          <a:p>
            <a:pPr marL="0" indent="0">
              <a:buNone/>
            </a:pPr>
            <a:r>
              <a:rPr lang="vi-VN" sz="2400" dirty="0"/>
              <a:t>	</a:t>
            </a:r>
            <a:r>
              <a:rPr lang="vi-VN" sz="2400" dirty="0">
                <a:hlinkClick r:id="rId4"/>
              </a:rPr>
              <a:t>https://35.247.160.15:8081/</a:t>
            </a:r>
            <a:endParaRPr lang="vi-VN" sz="2400" dirty="0"/>
          </a:p>
          <a:p>
            <a:pPr marL="0" indent="0">
              <a:buNone/>
            </a:pPr>
            <a:r>
              <a:rPr lang="vi-VN" sz="2400" dirty="0"/>
              <a:t>	</a:t>
            </a:r>
            <a:r>
              <a:rPr lang="vi-VN" sz="2400" dirty="0">
                <a:hlinkClick r:id="rId5"/>
              </a:rPr>
              <a:t>https://35.247.160.15:9443/flashcard-service</a:t>
            </a:r>
            <a:endParaRPr lang="vi-VN" sz="2400" dirty="0"/>
          </a:p>
          <a:p>
            <a:r>
              <a:rPr lang="vi-VN" sz="2400" dirty="0" err="1"/>
              <a:t>LearningService</a:t>
            </a:r>
            <a:r>
              <a:rPr lang="vi-VN" sz="2400" dirty="0"/>
              <a:t>: </a:t>
            </a:r>
          </a:p>
          <a:p>
            <a:pPr marL="0" indent="0">
              <a:buNone/>
            </a:pPr>
            <a:r>
              <a:rPr lang="vi-VN" sz="2400" dirty="0"/>
              <a:t>	</a:t>
            </a:r>
            <a:r>
              <a:rPr lang="vi-VN" sz="2400" dirty="0">
                <a:hlinkClick r:id="rId6"/>
              </a:rPr>
              <a:t>https://35.247.160.15:8082/</a:t>
            </a:r>
            <a:endParaRPr lang="vi-VN" sz="2400" dirty="0"/>
          </a:p>
          <a:p>
            <a:pPr marL="0" indent="0">
              <a:buNone/>
            </a:pPr>
            <a:r>
              <a:rPr lang="vi-VN" sz="2400" dirty="0"/>
              <a:t>	</a:t>
            </a:r>
            <a:r>
              <a:rPr lang="vi-VN" sz="2400" dirty="0">
                <a:hlinkClick r:id="rId7"/>
              </a:rPr>
              <a:t>https://35.247.160.15:9443/learning-service</a:t>
            </a:r>
            <a:endParaRPr lang="vi-VN" sz="2400" dirty="0"/>
          </a:p>
          <a:p>
            <a:pPr marL="285750" indent="-285750"/>
            <a:r>
              <a:rPr lang="vi-VN" sz="2400" dirty="0" err="1"/>
              <a:t>ChatRoomMatcher</a:t>
            </a:r>
            <a:r>
              <a:rPr lang="vi-VN" sz="2400" dirty="0"/>
              <a:t>: </a:t>
            </a:r>
          </a:p>
          <a:p>
            <a:pPr marL="0" indent="0">
              <a:buNone/>
            </a:pPr>
            <a:r>
              <a:rPr lang="vi-VN" sz="2400" dirty="0"/>
              <a:t>	</a:t>
            </a:r>
            <a:r>
              <a:rPr lang="vi-VN" sz="2400" dirty="0">
                <a:hlinkClick r:id="rId8"/>
              </a:rPr>
              <a:t>https://35.247.160.15:8083/</a:t>
            </a:r>
            <a:endParaRPr lang="vi-VN" sz="2400" dirty="0"/>
          </a:p>
          <a:p>
            <a:pPr marL="0" indent="0">
              <a:buNone/>
            </a:pPr>
            <a:r>
              <a:rPr lang="vi-VN" sz="2400" dirty="0"/>
              <a:t>	</a:t>
            </a:r>
            <a:r>
              <a:rPr lang="vi-VN" sz="2400" dirty="0">
                <a:hlinkClick r:id="rId9"/>
              </a:rPr>
              <a:t>https://35.247.160.15:9443/chat-room-matcher</a:t>
            </a:r>
            <a:endParaRPr lang="vi-VN" sz="2400" dirty="0"/>
          </a:p>
          <a:p>
            <a:pPr marL="0" indent="0">
              <a:buNone/>
            </a:pP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389952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 trình bày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Giới thiệu đề tài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Khảo sát và phân tích yêu cầu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Công nghệ sử dụng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Thiết kế, xây dựng hệ thống</a:t>
            </a:r>
          </a:p>
          <a:p>
            <a:pPr marL="514350" indent="-514350">
              <a:buAutoNum type="arabicPeriod"/>
            </a:pPr>
            <a:r>
              <a:rPr lang="vi-VN" dirty="0"/>
              <a:t>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438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luận và hướng phát triển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F5419-9971-F032-B3E5-58C1814150A8}"/>
              </a:ext>
            </a:extLst>
          </p:cNvPr>
          <p:cNvSpPr txBox="1">
            <a:spLocks/>
          </p:cNvSpPr>
          <p:nvPr/>
        </p:nvSpPr>
        <p:spPr>
          <a:xfrm>
            <a:off x="235077" y="841247"/>
            <a:ext cx="8258474" cy="5303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vi-VN" sz="2400" dirty="0"/>
              <a:t>Giải quyết được vấn đề đặt ra</a:t>
            </a:r>
          </a:p>
          <a:p>
            <a:pPr marL="285750" indent="-285750"/>
            <a:r>
              <a:rPr lang="vi-VN" sz="2400" dirty="0"/>
              <a:t>Áp dụng được các công nghệ phù hợp</a:t>
            </a:r>
          </a:p>
          <a:p>
            <a:pPr marL="285750" indent="-285750"/>
            <a:r>
              <a:rPr lang="vi-VN" sz="2400" dirty="0"/>
              <a:t>Học hỏi và đúc kết được nhiều kỹ năng, kinh nghiệm</a:t>
            </a:r>
          </a:p>
          <a:p>
            <a:pPr marL="285750" indent="-285750"/>
            <a:endParaRPr lang="vi-VN" sz="2400" dirty="0"/>
          </a:p>
          <a:p>
            <a:pPr marL="0" indent="0">
              <a:buNone/>
            </a:pPr>
            <a:r>
              <a:rPr lang="vi-VN" sz="2400" b="1" dirty="0"/>
              <a:t>Hướng phát triển</a:t>
            </a:r>
          </a:p>
          <a:p>
            <a:pPr marL="285750" indent="-285750"/>
            <a:r>
              <a:rPr lang="vi-VN" sz="2400" dirty="0"/>
              <a:t>Phát triển thành ứng dụng di động</a:t>
            </a:r>
          </a:p>
          <a:p>
            <a:pPr marL="285750" indent="-285750"/>
            <a:r>
              <a:rPr lang="vi-VN" sz="2400" dirty="0"/>
              <a:t>Phát triển thêm các chức năng tương tác người học như diễn đàn, hỏi đáp</a:t>
            </a:r>
          </a:p>
          <a:p>
            <a:pPr marL="285750" indent="-285750"/>
            <a:r>
              <a:rPr lang="vi-VN" sz="2400" dirty="0"/>
              <a:t>Đa dạng hóa kiến thức bài học và tình huống thực hành</a:t>
            </a:r>
          </a:p>
          <a:p>
            <a:pPr marL="285750" indent="-285750"/>
            <a:r>
              <a:rPr lang="vi-VN" sz="2400" dirty="0"/>
              <a:t>Trò chơi hóa bài học</a:t>
            </a:r>
          </a:p>
        </p:txBody>
      </p:sp>
    </p:spTree>
    <p:extLst>
      <p:ext uri="{BB962C8B-B14F-4D97-AF65-F5344CB8AC3E}">
        <p14:creationId xmlns:p14="http://schemas.microsoft.com/office/powerpoint/2010/main" val="913026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3031298" y="2394124"/>
            <a:ext cx="6300591" cy="206975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vi-VN" sz="4800" dirty="0"/>
              <a:t>Chân thành cảm ơn</a:t>
            </a:r>
          </a:p>
          <a:p>
            <a:pPr algn="ctr"/>
            <a:r>
              <a:rPr lang="vi-VN" sz="4800" dirty="0"/>
              <a:t>thầy cô và các bạn</a:t>
            </a:r>
          </a:p>
          <a:p>
            <a:pPr algn="ctr"/>
            <a:r>
              <a:rPr lang="vi-VN" sz="4800" dirty="0"/>
              <a:t>đã lắng nghe!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 trình bày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dirty="0"/>
              <a:t>Giới thiệu đề tài</a:t>
            </a:r>
          </a:p>
          <a:p>
            <a:pPr marL="514350" indent="-514350">
              <a:buAutoNum type="arabicPeriod"/>
            </a:pPr>
            <a:r>
              <a:rPr lang="vi-VN" dirty="0"/>
              <a:t>Khảo sát và phân tích yêu cầu</a:t>
            </a:r>
          </a:p>
          <a:p>
            <a:pPr marL="514350" indent="-514350">
              <a:buAutoNum type="arabicPeriod"/>
            </a:pPr>
            <a:r>
              <a:rPr lang="vi-VN" dirty="0"/>
              <a:t>Công nghệ sử dụng</a:t>
            </a:r>
          </a:p>
          <a:p>
            <a:pPr marL="514350" indent="-514350">
              <a:buAutoNum type="arabicPeriod"/>
            </a:pPr>
            <a:r>
              <a:rPr lang="vi-VN" dirty="0"/>
              <a:t>Thiết kế, xây dựng hệ thống</a:t>
            </a:r>
          </a:p>
          <a:p>
            <a:pPr marL="514350" indent="-514350">
              <a:buAutoNum type="arabicPeriod"/>
            </a:pPr>
            <a:r>
              <a:rPr lang="vi-VN" dirty="0"/>
              <a:t>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01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 trình bày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dirty="0"/>
              <a:t>Giới thiệu đề tài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Khảo sát và phân tích yêu cầu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Công nghệ sử dụng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Thiết kế, xây dựng hệ thống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52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Đặt vấn đề</a:t>
            </a:r>
            <a:endParaRPr lang="en-US" dirty="0"/>
          </a:p>
        </p:txBody>
      </p:sp>
      <p:pic>
        <p:nvPicPr>
          <p:cNvPr id="6" name="Content Placeholder 5" descr="A person using a computer&#10;&#10;Description automatically generated">
            <a:extLst>
              <a:ext uri="{FF2B5EF4-FFF2-40B4-BE49-F238E27FC236}">
                <a16:creationId xmlns:a16="http://schemas.microsoft.com/office/drawing/2014/main" id="{B7130BBD-C063-89F7-705A-EE93AB20B9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2" y="2431844"/>
            <a:ext cx="4436358" cy="1901296"/>
          </a:xfrm>
        </p:spPr>
      </p:pic>
      <p:pic>
        <p:nvPicPr>
          <p:cNvPr id="10" name="Picture 9" descr="Two cartoon characters with speech bubbles&#10;&#10;Description automatically generated">
            <a:extLst>
              <a:ext uri="{FF2B5EF4-FFF2-40B4-BE49-F238E27FC236}">
                <a16:creationId xmlns:a16="http://schemas.microsoft.com/office/drawing/2014/main" id="{55D22DBC-149D-DBE8-8F89-D578038F59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2" b="7643"/>
          <a:stretch/>
        </p:blipFill>
        <p:spPr>
          <a:xfrm>
            <a:off x="5251539" y="2962715"/>
            <a:ext cx="3487698" cy="2370357"/>
          </a:xfrm>
          <a:prstGeom prst="rect">
            <a:avLst/>
          </a:prstGeom>
        </p:spPr>
      </p:pic>
      <p:pic>
        <p:nvPicPr>
          <p:cNvPr id="14" name="Picture 13" descr="A close-up of a book and a hearing&#10;&#10;Description automatically generated">
            <a:extLst>
              <a:ext uri="{FF2B5EF4-FFF2-40B4-BE49-F238E27FC236}">
                <a16:creationId xmlns:a16="http://schemas.microsoft.com/office/drawing/2014/main" id="{C66B7701-C6CF-2261-DC44-DF3A8296F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62" y="4576624"/>
            <a:ext cx="2073635" cy="1467808"/>
          </a:xfrm>
          <a:prstGeom prst="rect">
            <a:avLst/>
          </a:prstGeom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22419E3-09A1-4DCD-FA48-0B02ED8F4973}"/>
              </a:ext>
            </a:extLst>
          </p:cNvPr>
          <p:cNvSpPr txBox="1">
            <a:spLocks/>
          </p:cNvSpPr>
          <p:nvPr/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vi-VN" sz="2400" dirty="0"/>
              <a:t>Xu hướng học trực tuyến và học tiếng Nhật</a:t>
            </a:r>
          </a:p>
          <a:p>
            <a:pPr marL="285750" indent="-285750"/>
            <a:r>
              <a:rPr lang="vi-VN" sz="2400" dirty="0"/>
              <a:t>Thực trạng việc học tiếng Nhật ở Việt Nam</a:t>
            </a:r>
          </a:p>
          <a:p>
            <a:pPr marL="285750" indent="-285750"/>
            <a:r>
              <a:rPr lang="vi-VN" sz="2400" dirty="0"/>
              <a:t>Khó khăn trong việc học giao tiếp tiếng Nhật</a:t>
            </a:r>
          </a:p>
          <a:p>
            <a:pPr marL="285750" indent="-285750"/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 descr="A green and black graph with a person running up&#10;&#10;Description automatically generated">
            <a:extLst>
              <a:ext uri="{FF2B5EF4-FFF2-40B4-BE49-F238E27FC236}">
                <a16:creationId xmlns:a16="http://schemas.microsoft.com/office/drawing/2014/main" id="{603090D5-CA5B-E5D8-6F87-1D98CC4BD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41" y="4475998"/>
            <a:ext cx="2197540" cy="16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Định hướng giải pháp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1753644"/>
            <a:ext cx="4049876" cy="442857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Triển khai nền tảng học trực tuyến, nâng cao trải nhiệm người dùng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/>
              <a:t>Cung cấp kiến thức về giao tiếp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/>
              <a:t>Phương pháp học dễ nhớ</a:t>
            </a:r>
          </a:p>
          <a:p>
            <a:r>
              <a:rPr lang="vi-VN" sz="2400" dirty="0"/>
              <a:t>Hỗ trợ thực hành giao tiếp mà không bị tự ti</a:t>
            </a:r>
            <a:endParaRPr lang="en-US" sz="2400" dirty="0"/>
          </a:p>
        </p:txBody>
      </p:sp>
      <p:cxnSp>
        <p:nvCxnSpPr>
          <p:cNvPr id="5" name="Google Shape;153;p20">
            <a:extLst>
              <a:ext uri="{FF2B5EF4-FFF2-40B4-BE49-F238E27FC236}">
                <a16:creationId xmlns:a16="http://schemas.microsoft.com/office/drawing/2014/main" id="{20F782F8-E822-3BE7-A8F7-B35C8E08EAD5}"/>
              </a:ext>
            </a:extLst>
          </p:cNvPr>
          <p:cNvCxnSpPr/>
          <p:nvPr/>
        </p:nvCxnSpPr>
        <p:spPr>
          <a:xfrm>
            <a:off x="4422740" y="1098289"/>
            <a:ext cx="24000" cy="4905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F35F05-1D00-92B5-CA8C-75F2D9DD1570}"/>
              </a:ext>
            </a:extLst>
          </p:cNvPr>
          <p:cNvSpPr txBox="1">
            <a:spLocks/>
          </p:cNvSpPr>
          <p:nvPr/>
        </p:nvSpPr>
        <p:spPr>
          <a:xfrm>
            <a:off x="4558634" y="1755732"/>
            <a:ext cx="4465366" cy="44285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vi-VN" sz="2400" dirty="0"/>
              <a:t>Xây dựng hệ thống học đảm bảo ổn định, dễ dùng, đa dạng bài học</a:t>
            </a:r>
          </a:p>
          <a:p>
            <a:pPr marL="285750" indent="-285750"/>
            <a:r>
              <a:rPr lang="vi-VN" sz="2400" dirty="0"/>
              <a:t>Tạo thẻ ghi nhớ cho bài học</a:t>
            </a:r>
          </a:p>
          <a:p>
            <a:pPr marL="285750" indent="-285750"/>
            <a:r>
              <a:rPr lang="vi-VN" sz="2400" dirty="0"/>
              <a:t>Sử dụng </a:t>
            </a:r>
            <a:r>
              <a:rPr lang="vi-VN" sz="2400" dirty="0" err="1"/>
              <a:t>WebRTC</a:t>
            </a:r>
            <a:r>
              <a:rPr lang="vi-VN" sz="2400" dirty="0"/>
              <a:t> xây dựng chức năng trò chuyện ẩn danh cùng bạn học bất kỳ </a:t>
            </a:r>
          </a:p>
          <a:p>
            <a:pPr marL="285750" indent="-285750"/>
            <a:r>
              <a:rPr lang="vi-VN" sz="2400" dirty="0"/>
              <a:t>Sử dụng </a:t>
            </a:r>
            <a:r>
              <a:rPr lang="vi-VN" sz="2400" dirty="0" err="1"/>
              <a:t>Rasa</a:t>
            </a:r>
            <a:r>
              <a:rPr lang="vi-VN" sz="2400" dirty="0"/>
              <a:t> xây dựng chức năng thực hành đóng vai cùng </a:t>
            </a:r>
            <a:r>
              <a:rPr lang="vi-VN" sz="2400" dirty="0" err="1"/>
              <a:t>chatbot</a:t>
            </a:r>
            <a:endParaRPr lang="vi-VN" sz="2400" dirty="0"/>
          </a:p>
          <a:p>
            <a:pPr marL="285750" indent="-285750"/>
            <a:endParaRPr lang="vi-VN" sz="240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4FFB741-B74C-35F3-C62E-5E86009F4B2D}"/>
              </a:ext>
            </a:extLst>
          </p:cNvPr>
          <p:cNvSpPr txBox="1">
            <a:spLocks/>
          </p:cNvSpPr>
          <p:nvPr/>
        </p:nvSpPr>
        <p:spPr>
          <a:xfrm>
            <a:off x="235077" y="1137955"/>
            <a:ext cx="4049876" cy="615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400" b="1" dirty="0"/>
              <a:t>Mục tiêu</a:t>
            </a:r>
            <a:endParaRPr lang="en-US" sz="2400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BF0BCBE-86D0-3077-1770-AF1674E45739}"/>
              </a:ext>
            </a:extLst>
          </p:cNvPr>
          <p:cNvSpPr txBox="1">
            <a:spLocks/>
          </p:cNvSpPr>
          <p:nvPr/>
        </p:nvSpPr>
        <p:spPr>
          <a:xfrm>
            <a:off x="4721473" y="1127517"/>
            <a:ext cx="4049876" cy="6156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400" b="1" dirty="0"/>
              <a:t>Định hướng giải pháp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266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A7ECF-1792-4255-AF79-1338056A1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Nội dung trình bày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7A365B-2C63-46A3-AD64-BA52831BEC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Giới thiệu đề tài</a:t>
            </a:r>
          </a:p>
          <a:p>
            <a:pPr marL="514350" indent="-514350">
              <a:buAutoNum type="arabicPeriod"/>
            </a:pPr>
            <a:r>
              <a:rPr lang="vi-VN" dirty="0"/>
              <a:t>Khảo sát và phân tích yêu cầu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Công nghệ sử dụng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Thiết kế, xây dựng hệ thống</a:t>
            </a:r>
          </a:p>
          <a:p>
            <a:pPr marL="514350" indent="-514350">
              <a:buAutoNum type="arabicPeriod"/>
            </a:pPr>
            <a:r>
              <a:rPr lang="vi-VN" dirty="0">
                <a:solidFill>
                  <a:schemeClr val="bg1">
                    <a:lumMod val="75000"/>
                  </a:schemeClr>
                </a:solidFill>
              </a:rPr>
              <a:t>Kết luận và hướng phát triển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7697B-E2F6-452F-B4AF-9444ACC6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60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Khảo sát hiện trạng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22419E3-09A1-4DCD-FA48-0B02ED8F4973}"/>
              </a:ext>
            </a:extLst>
          </p:cNvPr>
          <p:cNvSpPr txBox="1">
            <a:spLocks/>
          </p:cNvSpPr>
          <p:nvPr/>
        </p:nvSpPr>
        <p:spPr>
          <a:xfrm>
            <a:off x="235077" y="841248"/>
            <a:ext cx="8674100" cy="4517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400" b="1" dirty="0"/>
              <a:t>Khảo sát một số ứng dụng học ngoại ngữ/tiếng Nhật phổ biến: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1B1871-465D-F580-95EE-C5D71732B07B}"/>
              </a:ext>
            </a:extLst>
          </p:cNvPr>
          <p:cNvSpPr txBox="1">
            <a:spLocks/>
          </p:cNvSpPr>
          <p:nvPr/>
        </p:nvSpPr>
        <p:spPr>
          <a:xfrm>
            <a:off x="237165" y="3228706"/>
            <a:ext cx="8674100" cy="4517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400" b="1" dirty="0"/>
              <a:t>Một số đặc điểm cần thiết và quan trọng:</a:t>
            </a:r>
            <a:endParaRPr lang="en-US" sz="2400" b="1" dirty="0"/>
          </a:p>
          <a:p>
            <a:r>
              <a:rPr lang="vi-VN" sz="2400" dirty="0"/>
              <a:t>Nội dung bài học phù hợp</a:t>
            </a:r>
          </a:p>
          <a:p>
            <a:r>
              <a:rPr lang="vi-VN" sz="2400" dirty="0"/>
              <a:t>Phương pháp học dễ nhớ</a:t>
            </a:r>
          </a:p>
          <a:p>
            <a:r>
              <a:rPr lang="vi-VN" sz="2400" dirty="0"/>
              <a:t>Hỗ trợ kiểm tra kiến thức</a:t>
            </a:r>
          </a:p>
          <a:p>
            <a:r>
              <a:rPr lang="vi-VN" sz="2400" dirty="0"/>
              <a:t>Có thể theo dõi tiến độ học</a:t>
            </a:r>
          </a:p>
          <a:p>
            <a:r>
              <a:rPr lang="vi-VN" sz="2400" dirty="0"/>
              <a:t>Tạo cơ hội thực hành giao tiếp với đối tác phù hợp</a:t>
            </a:r>
          </a:p>
          <a:p>
            <a:endParaRPr lang="en-US" sz="2400" dirty="0"/>
          </a:p>
        </p:txBody>
      </p:sp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A47151C-E084-A87B-629C-BDDC77894E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7" b="25762"/>
          <a:stretch/>
        </p:blipFill>
        <p:spPr>
          <a:xfrm>
            <a:off x="3095996" y="1587856"/>
            <a:ext cx="2696065" cy="730996"/>
          </a:xfrm>
          <a:prstGeom prst="rect">
            <a:avLst/>
          </a:prstGeom>
        </p:spPr>
      </p:pic>
      <p:pic>
        <p:nvPicPr>
          <p:cNvPr id="17" name="Picture 16" descr="A green owl with yellow legs and a black background&#10;&#10;Description automatically generated">
            <a:extLst>
              <a:ext uri="{FF2B5EF4-FFF2-40B4-BE49-F238E27FC236}">
                <a16:creationId xmlns:a16="http://schemas.microsoft.com/office/drawing/2014/main" id="{EB85577C-F764-3654-0D5D-D4805C16F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18" y="1396679"/>
            <a:ext cx="1484724" cy="1484724"/>
          </a:xfrm>
          <a:prstGeom prst="rect">
            <a:avLst/>
          </a:prstGeom>
        </p:spPr>
      </p:pic>
      <p:pic>
        <p:nvPicPr>
          <p:cNvPr id="19" name="Picture 18" descr="A logo of an orange television&#10;&#10;Description automatically generated">
            <a:extLst>
              <a:ext uri="{FF2B5EF4-FFF2-40B4-BE49-F238E27FC236}">
                <a16:creationId xmlns:a16="http://schemas.microsoft.com/office/drawing/2014/main" id="{91807758-94FC-403A-DC2A-5B5CEE10A4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2" t="11736" r="12277" b="23022"/>
          <a:stretch/>
        </p:blipFill>
        <p:spPr>
          <a:xfrm>
            <a:off x="6225435" y="1292988"/>
            <a:ext cx="1564849" cy="132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54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Tổng quan chức năng</a:t>
            </a:r>
            <a:endParaRPr lang="en-US" dirty="0"/>
          </a:p>
        </p:txBody>
      </p:sp>
      <p:pic>
        <p:nvPicPr>
          <p:cNvPr id="21" name="Picture 20" descr="A diagram of a person's relationship&#10;&#10;Description automatically generated">
            <a:extLst>
              <a:ext uri="{FF2B5EF4-FFF2-40B4-BE49-F238E27FC236}">
                <a16:creationId xmlns:a16="http://schemas.microsoft.com/office/drawing/2014/main" id="{87C8CAAF-803E-9764-D402-37038E2E4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66" y="1082688"/>
            <a:ext cx="5866867" cy="50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98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</TotalTime>
  <Words>691</Words>
  <Application>Microsoft Office PowerPoint</Application>
  <PresentationFormat>On-screen Show (4:3)</PresentationFormat>
  <Paragraphs>132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Lato</vt:lpstr>
      <vt:lpstr>Office Theme</vt:lpstr>
      <vt:lpstr>PowerPoint Presentation</vt:lpstr>
      <vt:lpstr>PowerPoint Presentation</vt:lpstr>
      <vt:lpstr>Nội dung trình bày</vt:lpstr>
      <vt:lpstr>Nội dung trình bày</vt:lpstr>
      <vt:lpstr>Đặt vấn đề</vt:lpstr>
      <vt:lpstr>Định hướng giải pháp</vt:lpstr>
      <vt:lpstr>Nội dung trình bày</vt:lpstr>
      <vt:lpstr>Khảo sát hiện trạng</vt:lpstr>
      <vt:lpstr>Tổng quan chức năng</vt:lpstr>
      <vt:lpstr>Nội dung trình bày</vt:lpstr>
      <vt:lpstr>Công nghệ sử dụng</vt:lpstr>
      <vt:lpstr>Nội dung trình bày</vt:lpstr>
      <vt:lpstr>Lựa chọn kiến trúc phần mềm</vt:lpstr>
      <vt:lpstr>Thiết kế cơ sở dữ liệu</vt:lpstr>
      <vt:lpstr>Kết quả đạt được</vt:lpstr>
      <vt:lpstr>Kết quả đạt được</vt:lpstr>
      <vt:lpstr>Kết quả đạt được</vt:lpstr>
      <vt:lpstr>Kết quả đạt được</vt:lpstr>
      <vt:lpstr>Kết quả đạt được</vt:lpstr>
      <vt:lpstr>Kết quả đạt được</vt:lpstr>
      <vt:lpstr>Kết quả đạt được</vt:lpstr>
      <vt:lpstr>Kết quả đạt được</vt:lpstr>
      <vt:lpstr>Triển khai</vt:lpstr>
      <vt:lpstr>Nội dung trình bày</vt:lpstr>
      <vt:lpstr>Kết luận và 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Anh Ngoc</cp:lastModifiedBy>
  <cp:revision>20</cp:revision>
  <dcterms:created xsi:type="dcterms:W3CDTF">2021-05-28T04:32:29Z</dcterms:created>
  <dcterms:modified xsi:type="dcterms:W3CDTF">2024-07-08T16:57:14Z</dcterms:modified>
</cp:coreProperties>
</file>